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2" r:id="rId5"/>
    <p:sldId id="266" r:id="rId6"/>
    <p:sldId id="267" r:id="rId7"/>
    <p:sldId id="275" r:id="rId8"/>
    <p:sldId id="264" r:id="rId9"/>
    <p:sldId id="259" r:id="rId10"/>
    <p:sldId id="273" r:id="rId11"/>
    <p:sldId id="260" r:id="rId12"/>
    <p:sldId id="268" r:id="rId13"/>
    <p:sldId id="271" r:id="rId14"/>
    <p:sldId id="270" r:id="rId15"/>
    <p:sldId id="272" r:id="rId16"/>
    <p:sldId id="269" r:id="rId17"/>
    <p:sldId id="265" r:id="rId18"/>
    <p:sldId id="274" r:id="rId19"/>
    <p:sldId id="261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Georgia" panose="02040502050405020303" pitchFamily="18" charset="0"/>
      <p:regular r:id="rId26"/>
      <p:bold r:id="rId27"/>
      <p:italic r:id="rId28"/>
      <p:boldItalic r:id="rId29"/>
    </p:embeddedFont>
    <p:embeddedFont>
      <p:font typeface="Libre Franklin Thin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hbTGx02XNOyeQtdPeF0XpYMldNf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0056"/>
    <p:restoredTop sz="94694"/>
  </p:normalViewPr>
  <p:slideViewPr>
    <p:cSldViewPr snapToGrid="0" snapToObjects="1">
      <p:cViewPr>
        <p:scale>
          <a:sx n="74" d="100"/>
          <a:sy n="74" d="100"/>
        </p:scale>
        <p:origin x="5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10.73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38.52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12.77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24575,'0'11'0,"0"-1"0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29.3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24575,'0'4'0,"0"0"0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37.6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38.52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10.73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12.77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24575,'0'11'0,"0"-1"0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29.3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24575,'0'4'0,"0"0"0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37.6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48453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8445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4510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33403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1060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title"/>
          </p:nvPr>
        </p:nvSpPr>
        <p:spPr>
          <a:xfrm>
            <a:off x="6445843" y="2708276"/>
            <a:ext cx="543229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ibre Franklin Thin"/>
              <a:buNone/>
              <a:defRPr sz="5400">
                <a:solidFill>
                  <a:srgbClr val="C00000"/>
                </a:solidFill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pic>
        <p:nvPicPr>
          <p:cNvPr id="18" name="Google Shape;18;p8"/>
          <p:cNvPicPr preferRelativeResize="0"/>
          <p:nvPr/>
        </p:nvPicPr>
        <p:blipFill rotWithShape="1">
          <a:blip r:embed="rId2">
            <a:alphaModFix/>
          </a:blip>
          <a:srcRect l="-166" t="-159"/>
          <a:stretch/>
        </p:blipFill>
        <p:spPr>
          <a:xfrm>
            <a:off x="-65314" y="-73026"/>
            <a:ext cx="6511157" cy="6941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8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8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7968" r="28822" b="33043"/>
          <a:stretch/>
        </p:blipFill>
        <p:spPr>
          <a:xfrm>
            <a:off x="11159389" y="63500"/>
            <a:ext cx="889000" cy="153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3143250" y="365125"/>
            <a:ext cx="5848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body" idx="1"/>
          </p:nvPr>
        </p:nvSpPr>
        <p:spPr>
          <a:xfrm>
            <a:off x="3143250" y="1825625"/>
            <a:ext cx="58483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4" name="Google Shape;24;p9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lusion">
  <p:cSld name="Conclusio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0"/>
          <p:cNvPicPr preferRelativeResize="0"/>
          <p:nvPr/>
        </p:nvPicPr>
        <p:blipFill rotWithShape="1">
          <a:blip r:embed="rId2">
            <a:alphaModFix/>
          </a:blip>
          <a:srcRect l="-166" t="-159"/>
          <a:stretch/>
        </p:blipFill>
        <p:spPr>
          <a:xfrm>
            <a:off x="0" y="-41957"/>
            <a:ext cx="6511157" cy="694191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0"/>
          <p:cNvSpPr txBox="1">
            <a:spLocks noGrp="1"/>
          </p:cNvSpPr>
          <p:nvPr>
            <p:ph type="body" idx="1"/>
          </p:nvPr>
        </p:nvSpPr>
        <p:spPr>
          <a:xfrm>
            <a:off x="6511157" y="3400106"/>
            <a:ext cx="5086350" cy="2190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82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4000"/>
              <a:buChar char="•"/>
              <a:defRPr sz="4000"/>
            </a:lvl1pPr>
            <a:lvl2pPr marL="914400" lvl="1" indent="-431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title"/>
          </p:nvPr>
        </p:nvSpPr>
        <p:spPr>
          <a:xfrm>
            <a:off x="6511157" y="1771706"/>
            <a:ext cx="5086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ibre Franklin Thin"/>
              <a:buNone/>
              <a:defRPr sz="5400">
                <a:solidFill>
                  <a:srgbClr val="C00000"/>
                </a:solidFill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" name="Google Shape;29;p10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only">
  <p:cSld name="Text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>
            <a:spLocks noGrp="1"/>
          </p:cNvSpPr>
          <p:nvPr>
            <p:ph type="body" idx="1"/>
          </p:nvPr>
        </p:nvSpPr>
        <p:spPr>
          <a:xfrm>
            <a:off x="3228975" y="909637"/>
            <a:ext cx="5734050" cy="503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82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4000"/>
              <a:buChar char="•"/>
              <a:defRPr sz="4000"/>
            </a:lvl1pPr>
            <a:lvl2pPr marL="914400" lvl="1" indent="-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 sz="3600">
                <a:solidFill>
                  <a:schemeClr val="dk1"/>
                </a:solidFill>
              </a:defRPr>
            </a:lvl2pPr>
            <a:lvl3pPr marL="1371600" lvl="2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2800"/>
              <a:buChar char="•"/>
              <a:defRPr sz="2800">
                <a:solidFill>
                  <a:srgbClr val="1F3864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pic>
        <p:nvPicPr>
          <p:cNvPr id="32" name="Google Shape;32;p11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11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7968" r="28822" b="33043"/>
          <a:stretch/>
        </p:blipFill>
        <p:spPr>
          <a:xfrm>
            <a:off x="11159389" y="63500"/>
            <a:ext cx="889000" cy="153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 only">
  <p:cSld name="Title and Image 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2"/>
          <p:cNvSpPr txBox="1">
            <a:spLocks noGrp="1"/>
          </p:cNvSpPr>
          <p:nvPr>
            <p:ph type="title"/>
          </p:nvPr>
        </p:nvSpPr>
        <p:spPr>
          <a:xfrm>
            <a:off x="3143250" y="365125"/>
            <a:ext cx="5848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ibre Franklin Thin"/>
              <a:buNone/>
              <a:defRPr>
                <a:solidFill>
                  <a:srgbClr val="C00000"/>
                </a:solidFill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>
            <a:spLocks noGrp="1"/>
          </p:cNvSpPr>
          <p:nvPr>
            <p:ph type="pic" idx="2"/>
          </p:nvPr>
        </p:nvSpPr>
        <p:spPr>
          <a:xfrm>
            <a:off x="3143250" y="1884363"/>
            <a:ext cx="5848350" cy="4338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37" name="Google Shape;37;p12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Imag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>
            <a:spLocks noGrp="1"/>
          </p:cNvSpPr>
          <p:nvPr>
            <p:ph type="pic" idx="2"/>
          </p:nvPr>
        </p:nvSpPr>
        <p:spPr>
          <a:xfrm>
            <a:off x="3771899" y="901303"/>
            <a:ext cx="4648201" cy="5055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40" name="Google Shape;40;p13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3143250" y="365125"/>
            <a:ext cx="5848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ibre Franklin Thin"/>
              <a:buNone/>
              <a:defRPr sz="5400" b="0" i="0" u="none" strike="noStrike" cap="none">
                <a:solidFill>
                  <a:srgbClr val="C00000"/>
                </a:solidFill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3143250" y="1825625"/>
            <a:ext cx="58483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82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Georgia" panose="02040502050405020303" pitchFamily="18" charset="0"/>
          <a:ea typeface="Georgia" panose="02040502050405020303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5400" b="0" i="0" u="none" strike="noStrike" cap="none">
          <a:solidFill>
            <a:srgbClr val="C00000"/>
          </a:solidFill>
          <a:latin typeface="Libre Franklin Thin"/>
          <a:ea typeface="Libre Franklin Thin"/>
          <a:cs typeface="Arial"/>
          <a:sym typeface="Libre Franklin Thin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uru99.com/linux-commands-cheat-sheet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aconda.com/downloa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6.png"/><Relationship Id="rId7" Type="http://schemas.openxmlformats.org/officeDocument/2006/relationships/customXml" Target="../ink/ink4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7.png"/><Relationship Id="rId4" Type="http://schemas.openxmlformats.org/officeDocument/2006/relationships/customXml" Target="../ink/ink2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5" Type="http://schemas.openxmlformats.org/officeDocument/2006/relationships/image" Target="../media/image9.png"/><Relationship Id="rId10" Type="http://schemas.openxmlformats.org/officeDocument/2006/relationships/image" Target="../media/image11.png"/><Relationship Id="rId4" Type="http://schemas.openxmlformats.org/officeDocument/2006/relationships/customXml" Target="../ink/ink7.xml"/><Relationship Id="rId9" Type="http://schemas.openxmlformats.org/officeDocument/2006/relationships/customXml" Target="../ink/ink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"/>
          <p:cNvSpPr txBox="1">
            <a:spLocks noGrp="1"/>
          </p:cNvSpPr>
          <p:nvPr>
            <p:ph type="title"/>
          </p:nvPr>
        </p:nvSpPr>
        <p:spPr>
          <a:xfrm>
            <a:off x="5974081" y="461554"/>
            <a:ext cx="6139184" cy="3607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ibre Franklin Thin"/>
              <a:buNone/>
            </a:pPr>
            <a:r>
              <a:rPr lang="en-US" dirty="0">
                <a:latin typeface="Georgia"/>
                <a:ea typeface="Georgia"/>
                <a:cs typeface="Georgia"/>
                <a:sym typeface="Georgia"/>
              </a:rPr>
              <a:t>VADSTI 2.0</a:t>
            </a:r>
            <a:br>
              <a:rPr lang="en-US" dirty="0">
                <a:latin typeface="Georgia"/>
                <a:ea typeface="Georgia"/>
                <a:cs typeface="Georgia"/>
                <a:sym typeface="Georgia"/>
              </a:rPr>
            </a:br>
            <a:br>
              <a:rPr lang="en-US" dirty="0">
                <a:latin typeface="Georgia"/>
                <a:ea typeface="Georgia"/>
                <a:cs typeface="Georgia"/>
                <a:sym typeface="Georgia"/>
              </a:rPr>
            </a:br>
            <a:r>
              <a:rPr lang="en-US" sz="4400" dirty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Setting The Working Environment For Mac</a:t>
            </a:r>
            <a:endParaRPr dirty="0">
              <a:solidFill>
                <a:schemeClr val="accen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E4168-8F3C-3D43-8974-6BDB0BFB9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523" y="365125"/>
            <a:ext cx="8650077" cy="1325563"/>
          </a:xfrm>
        </p:spPr>
        <p:txBody>
          <a:bodyPr/>
          <a:lstStyle/>
          <a:p>
            <a:r>
              <a:rPr lang="en-US" dirty="0"/>
              <a:t>Basic Git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F7E41-33D7-CB4D-A19D-B70833C2F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523" y="1825625"/>
            <a:ext cx="1151262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0070C0"/>
                </a:solidFill>
                <a:hlinkClick r:id="rId2"/>
              </a:rPr>
              <a:t>https://www.guru99.com/linux-commands-cheat-sheet.html</a:t>
            </a:r>
            <a:endParaRPr lang="en-US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 cd  </a:t>
            </a:r>
            <a:r>
              <a:rPr lang="en-US" sz="1800" dirty="0">
                <a:solidFill>
                  <a:srgbClr val="0070C0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chemeClr val="tx1"/>
                </a:solidFill>
              </a:rPr>
              <a:t>Change Directory</a:t>
            </a:r>
          </a:p>
          <a:p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cd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..</a:t>
            </a:r>
            <a:r>
              <a:rPr lang="en-US" sz="2800" dirty="0">
                <a:solidFill>
                  <a:schemeClr val="tx1"/>
                </a:solidFill>
              </a:rPr>
              <a:t>  </a:t>
            </a:r>
            <a:r>
              <a:rPr lang="en-US" sz="2200" b="1" dirty="0">
                <a:solidFill>
                  <a:srgbClr val="0070C0"/>
                </a:solidFill>
                <a:sym typeface="Wingdings" pitchFamily="2" charset="2"/>
              </a:rPr>
              <a:t></a:t>
            </a:r>
            <a:r>
              <a:rPr lang="en-US" sz="1900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Move level up</a:t>
            </a:r>
          </a:p>
          <a:p>
            <a:r>
              <a:rPr lang="en-US" dirty="0">
                <a:solidFill>
                  <a:srgbClr val="0070C0"/>
                </a:solidFill>
              </a:rPr>
              <a:t> ls  </a:t>
            </a:r>
            <a:r>
              <a:rPr lang="en-US" sz="2200" dirty="0">
                <a:solidFill>
                  <a:srgbClr val="0070C0"/>
                </a:solidFill>
                <a:sym typeface="Wingdings" pitchFamily="2" charset="2"/>
              </a:rPr>
              <a:t></a:t>
            </a:r>
            <a:r>
              <a:rPr lang="en-US" sz="3200" dirty="0"/>
              <a:t>Lists all files and directories in the present working directory</a:t>
            </a:r>
            <a:endParaRPr lang="en-US" sz="3200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 err="1">
                <a:solidFill>
                  <a:srgbClr val="0070C0"/>
                </a:solidFill>
              </a:rPr>
              <a:t>pwd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sz="2200" dirty="0">
                <a:solidFill>
                  <a:srgbClr val="0070C0"/>
                </a:solidFill>
                <a:sym typeface="Wingdings" pitchFamily="2" charset="2"/>
              </a:rPr>
              <a:t> 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Prime Working Directory (</a:t>
            </a:r>
            <a:r>
              <a:rPr lang="en-US" sz="2200" b="1" dirty="0">
                <a:solidFill>
                  <a:srgbClr val="C00000"/>
                </a:solidFill>
                <a:sym typeface="Wingdings" pitchFamily="2" charset="2"/>
              </a:rPr>
              <a:t>Your Current Working Directory)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355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10518485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685800" lvl="0" indent="-685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Arial" panose="020B0604020202020204" pitchFamily="34" charset="0"/>
              <a:buChar char="•"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Installing Python Via Anaconda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dirty="0"/>
              <a:t>Click or copy and paste the link below</a:t>
            </a:r>
          </a:p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dirty="0"/>
              <a:t>and follow the instructions</a:t>
            </a:r>
          </a:p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dirty="0">
                <a:solidFill>
                  <a:schemeClr val="accent6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www.anaconda.com/download</a:t>
            </a:r>
            <a:endParaRPr lang="en-US" sz="4300" dirty="0">
              <a:solidFill>
                <a:schemeClr val="accent6">
                  <a:lumMod val="75000"/>
                </a:schemeClr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959912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Choose your operating system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AD27AF8-84ED-EF4B-BE6A-4D052FD4E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5600"/>
            <a:ext cx="9982200" cy="423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830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959912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Click on the orange box from the downloads 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6E9BA61-6EFC-9640-9831-FA04446CA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2506500"/>
            <a:ext cx="8121350" cy="43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06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959912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Click on allow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554E176-616C-9C43-8BA3-3A99BA81A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200" y="1865150"/>
            <a:ext cx="7721600" cy="43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644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959912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Click on continue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14D60D1-4C67-814D-BB7F-D952A5D00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589" y="2003737"/>
            <a:ext cx="7620000" cy="425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142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959912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Click on continue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indent="0">
              <a:spcBef>
                <a:spcPts val="0"/>
              </a:spcBef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88AA41C-CB8E-0443-996E-0104B9330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676400"/>
            <a:ext cx="7867350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10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E4168-8F3C-3D43-8974-6BDB0BFB9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523" y="365125"/>
            <a:ext cx="8650077" cy="1325563"/>
          </a:xfrm>
        </p:spPr>
        <p:txBody>
          <a:bodyPr/>
          <a:lstStyle/>
          <a:p>
            <a:r>
              <a:rPr lang="en-US" dirty="0"/>
              <a:t>Click on agree and install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93CD181-E056-7D4D-BCC4-65D2465C3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250" y="1690688"/>
            <a:ext cx="7067550" cy="454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80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E4168-8F3C-3D43-8974-6BDB0BFB9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523" y="365125"/>
            <a:ext cx="11571077" cy="1325563"/>
          </a:xfrm>
        </p:spPr>
        <p:txBody>
          <a:bodyPr/>
          <a:lstStyle/>
          <a:p>
            <a:r>
              <a:rPr lang="en-US" dirty="0"/>
              <a:t>Click on Ok and allow the installation  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640A010-45B5-944A-9864-198F4FD18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825624"/>
            <a:ext cx="65024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591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4000"/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"/>
          <p:cNvSpPr txBox="1"/>
          <p:nvPr/>
        </p:nvSpPr>
        <p:spPr>
          <a:xfrm>
            <a:off x="838200" y="-3183126"/>
            <a:ext cx="11215853" cy="2117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1" name="Google Shape;51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2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Learning Objectives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2" name="Google Shape;52;p2"/>
          <p:cNvSpPr txBox="1">
            <a:spLocks noGrp="1"/>
          </p:cNvSpPr>
          <p:nvPr>
            <p:ph type="body" idx="1"/>
          </p:nvPr>
        </p:nvSpPr>
        <p:spPr>
          <a:xfrm>
            <a:off x="3143250" y="1825625"/>
            <a:ext cx="7127700" cy="43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400" dirty="0">
              <a:solidFill>
                <a:srgbClr val="C00000"/>
              </a:solidFill>
            </a:endParaRPr>
          </a:p>
          <a:p>
            <a:pPr marL="228600" lvl="0" indent="-2779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ct val="100000"/>
              <a:buChar char="•"/>
            </a:pPr>
            <a:r>
              <a:rPr lang="en-US" sz="4400" dirty="0">
                <a:solidFill>
                  <a:srgbClr val="C00000"/>
                </a:solidFill>
              </a:rPr>
              <a:t> Install Git on Mac</a:t>
            </a:r>
            <a:endParaRPr sz="4400" dirty="0">
              <a:solidFill>
                <a:srgbClr val="C00000"/>
              </a:solidFill>
            </a:endParaRPr>
          </a:p>
          <a:p>
            <a:pPr marL="2286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ct val="77669"/>
              <a:buNone/>
            </a:pPr>
            <a:endParaRPr sz="4400" dirty="0">
              <a:solidFill>
                <a:srgbClr val="C00000"/>
              </a:solidFill>
            </a:endParaRPr>
          </a:p>
          <a:p>
            <a:pPr marL="228600" lvl="0" indent="-2779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ct val="100000"/>
              <a:buFont typeface="Calibri"/>
              <a:buChar char="•"/>
            </a:pPr>
            <a:r>
              <a:rPr lang="en-US" sz="4400" dirty="0">
                <a:solidFill>
                  <a:srgbClr val="C00000"/>
                </a:solidFill>
              </a:rPr>
              <a:t> Install Anaconda on Mac</a:t>
            </a:r>
            <a:endParaRPr sz="4400" dirty="0">
              <a:solidFill>
                <a:srgbClr val="C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ct val="100000"/>
              <a:buNone/>
            </a:pPr>
            <a:endParaRPr dirty="0"/>
          </a:p>
        </p:txBody>
      </p:sp>
      <p:sp>
        <p:nvSpPr>
          <p:cNvPr id="53" name="Google Shape;53;p2"/>
          <p:cNvSpPr txBox="1"/>
          <p:nvPr/>
        </p:nvSpPr>
        <p:spPr>
          <a:xfrm>
            <a:off x="10744200" y="64703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2"/>
          <p:cNvSpPr txBox="1"/>
          <p:nvPr/>
        </p:nvSpPr>
        <p:spPr>
          <a:xfrm>
            <a:off x="11668539" y="646043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"/>
          <p:cNvSpPr txBox="1"/>
          <p:nvPr/>
        </p:nvSpPr>
        <p:spPr>
          <a:xfrm>
            <a:off x="838200" y="-3183126"/>
            <a:ext cx="11215853" cy="2117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endParaRPr sz="300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0" name="Google Shape;60;p3"/>
          <p:cNvSpPr txBox="1">
            <a:spLocks noGrp="1"/>
          </p:cNvSpPr>
          <p:nvPr>
            <p:ph type="title"/>
          </p:nvPr>
        </p:nvSpPr>
        <p:spPr>
          <a:xfrm>
            <a:off x="984069" y="365125"/>
            <a:ext cx="1051124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57150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200"/>
              <a:buFont typeface="Arial" panose="020B0604020202020204" pitchFamily="34" charset="0"/>
              <a:buChar char="•"/>
            </a:pPr>
            <a:r>
              <a:rPr lang="en-US" dirty="0">
                <a:latin typeface="Georgia"/>
                <a:ea typeface="Georgia"/>
                <a:cs typeface="Georgia"/>
                <a:sym typeface="Georgia"/>
              </a:rPr>
              <a:t>Installing Git On Mac</a:t>
            </a:r>
            <a:br>
              <a:rPr lang="en-US" dirty="0">
                <a:latin typeface="Georgia"/>
                <a:ea typeface="Georgia"/>
                <a:cs typeface="Georgia"/>
                <a:sym typeface="Georgia"/>
              </a:rPr>
            </a:br>
            <a:br>
              <a:rPr lang="en-US" sz="4400" dirty="0">
                <a:latin typeface="Georgia"/>
                <a:ea typeface="Georgia"/>
                <a:cs typeface="Georgia"/>
                <a:sym typeface="Georgia"/>
              </a:rPr>
            </a:b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Click or Copy and Past The Link Below</a:t>
            </a:r>
            <a:endParaRPr sz="4800" dirty="0">
              <a:solidFill>
                <a:schemeClr val="accent1">
                  <a:lumMod val="50000"/>
                </a:schemeClr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1" name="Google Shape;61;p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50" dirty="0"/>
              <a:t> </a:t>
            </a:r>
            <a:endParaRPr sz="3950" dirty="0"/>
          </a:p>
          <a:p>
            <a:pPr marL="0" lvl="0" indent="0">
              <a:lnSpc>
                <a:spcPct val="80000"/>
              </a:lnSpc>
              <a:spcBef>
                <a:spcPts val="0"/>
              </a:spcBef>
              <a:buSzPts val="3950"/>
              <a:buNone/>
            </a:pPr>
            <a:r>
              <a:rPr lang="en-US" b="1" dirty="0"/>
              <a:t>"Git</a:t>
            </a:r>
            <a:r>
              <a:rPr lang="en-US" dirty="0"/>
              <a:t> is a free and open-source distributed version control system designed to handle everything from small to very large projects with speed and efficiency”.</a:t>
            </a:r>
          </a:p>
          <a:p>
            <a:pPr marL="0" lvl="0" indent="0">
              <a:lnSpc>
                <a:spcPct val="80000"/>
              </a:lnSpc>
              <a:spcBef>
                <a:spcPts val="0"/>
              </a:spcBef>
              <a:buSzPts val="3950"/>
              <a:buNone/>
            </a:pPr>
            <a:r>
              <a:rPr lang="en-US" sz="3950" dirty="0">
                <a:solidFill>
                  <a:srgbClr val="C00000"/>
                </a:solidFill>
                <a:hlinkClick r:id="rId3"/>
              </a:rPr>
              <a:t>https://git-scm.com</a:t>
            </a:r>
            <a:endParaRPr lang="en-US" sz="3950" dirty="0">
              <a:solidFill>
                <a:srgbClr val="C00000"/>
              </a:solidFill>
            </a:endParaRPr>
          </a:p>
          <a:p>
            <a:pPr marL="0" lvl="0" indent="0">
              <a:lnSpc>
                <a:spcPct val="80000"/>
              </a:lnSpc>
              <a:spcBef>
                <a:spcPts val="0"/>
              </a:spcBef>
              <a:buSzPts val="3950"/>
              <a:buNone/>
            </a:pPr>
            <a:endParaRPr sz="3950" dirty="0">
              <a:solidFill>
                <a:srgbClr val="C00000"/>
              </a:solidFill>
            </a:endParaRPr>
          </a:p>
        </p:txBody>
      </p:sp>
      <p:sp>
        <p:nvSpPr>
          <p:cNvPr id="62" name="Google Shape;62;p3"/>
          <p:cNvSpPr txBox="1"/>
          <p:nvPr/>
        </p:nvSpPr>
        <p:spPr>
          <a:xfrm>
            <a:off x="10744200" y="64703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11668539" y="646043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726F2-D0BE-C14B-988E-C1D22AA18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899" y="365125"/>
            <a:ext cx="10650921" cy="1325563"/>
          </a:xfrm>
        </p:spPr>
        <p:txBody>
          <a:bodyPr/>
          <a:lstStyle/>
          <a:p>
            <a:r>
              <a:rPr lang="en-US" dirty="0"/>
              <a:t>Choose Your Operating System</a:t>
            </a:r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8667521-5D7B-2748-BF5A-74FADA0C6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232" y="1473200"/>
            <a:ext cx="8181305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56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6D13-FEB5-6441-88E0-A94EB1926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977" y="80677"/>
            <a:ext cx="11181806" cy="1325563"/>
          </a:xfrm>
        </p:spPr>
        <p:txBody>
          <a:bodyPr/>
          <a:lstStyle/>
          <a:p>
            <a:r>
              <a:rPr lang="en-US" sz="4800" b="1" dirty="0"/>
              <a:t>Click on Installer from Binary Installer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BD0FBA9-9C1D-4511-91D4-3E4888531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097" y="1114697"/>
            <a:ext cx="8158486" cy="488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639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39BC-F4E4-A247-80FF-4D1F9C1B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674" y="365125"/>
            <a:ext cx="7278926" cy="1325563"/>
          </a:xfrm>
        </p:spPr>
        <p:txBody>
          <a:bodyPr/>
          <a:lstStyle/>
          <a:p>
            <a:r>
              <a:rPr lang="en-US" dirty="0"/>
              <a:t>Click on Download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23A0526-7A8D-0047-A79E-FEA79A560C8D}"/>
                  </a:ext>
                </a:extLst>
              </p14:cNvPr>
              <p14:cNvContentPartPr/>
              <p14:nvPr/>
            </p14:nvContentPartPr>
            <p14:xfrm>
              <a:off x="6363977" y="1099594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23A0526-7A8D-0047-A79E-FEA79A560C8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55337" y="109059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DE1043F-709A-3149-9BC2-3AB44915FD66}"/>
                  </a:ext>
                </a:extLst>
              </p14:cNvPr>
              <p14:cNvContentPartPr/>
              <p14:nvPr/>
            </p14:nvContentPartPr>
            <p14:xfrm>
              <a:off x="6348137" y="1039474"/>
              <a:ext cx="360" cy="75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DE1043F-709A-3149-9BC2-3AB44915FD6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39497" y="1030474"/>
                <a:ext cx="1800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6B34D86-E964-E54D-8804-1C015C8C6783}"/>
                  </a:ext>
                </a:extLst>
              </p14:cNvPr>
              <p14:cNvContentPartPr/>
              <p14:nvPr/>
            </p14:nvContentPartPr>
            <p14:xfrm>
              <a:off x="4936577" y="751577"/>
              <a:ext cx="360" cy="3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6B34D86-E964-E54D-8804-1C015C8C678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7937" y="742937"/>
                <a:ext cx="1800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9B37AEC-626B-B84C-B81F-05729DF48B38}"/>
                  </a:ext>
                </a:extLst>
              </p14:cNvPr>
              <p14:cNvContentPartPr/>
              <p14:nvPr/>
            </p14:nvContentPartPr>
            <p14:xfrm>
              <a:off x="2712497" y="1778914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9B37AEC-626B-B84C-B81F-05729DF48B3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03857" y="176991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B936409-B483-7B47-889E-942754FBE069}"/>
                  </a:ext>
                </a:extLst>
              </p14:cNvPr>
              <p14:cNvContentPartPr/>
              <p14:nvPr/>
            </p14:nvContentPartPr>
            <p14:xfrm>
              <a:off x="3645257" y="1018234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B936409-B483-7B47-889E-942754FBE0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36617" y="1009234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4505431-482C-E64A-9B01-614CC659FE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51049" y="1489646"/>
            <a:ext cx="8928277" cy="425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108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39BC-F4E4-A247-80FF-4D1F9C1B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560" y="365125"/>
            <a:ext cx="10623736" cy="1325563"/>
          </a:xfrm>
        </p:spPr>
        <p:txBody>
          <a:bodyPr/>
          <a:lstStyle/>
          <a:p>
            <a:r>
              <a:rPr lang="en-US" sz="4400" dirty="0"/>
              <a:t>From Downloads, lick On Orange Box, Click on Continue, and Install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23A0526-7A8D-0047-A79E-FEA79A560C8D}"/>
                  </a:ext>
                </a:extLst>
              </p14:cNvPr>
              <p14:cNvContentPartPr/>
              <p14:nvPr/>
            </p14:nvContentPartPr>
            <p14:xfrm>
              <a:off x="6363977" y="1099594"/>
              <a:ext cx="360" cy="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23A0526-7A8D-0047-A79E-FEA79A560C8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54977" y="109059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DE1043F-709A-3149-9BC2-3AB44915FD66}"/>
                  </a:ext>
                </a:extLst>
              </p14:cNvPr>
              <p14:cNvContentPartPr/>
              <p14:nvPr/>
            </p14:nvContentPartPr>
            <p14:xfrm>
              <a:off x="6348137" y="1039474"/>
              <a:ext cx="360" cy="75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DE1043F-709A-3149-9BC2-3AB44915FD6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39137" y="1030883"/>
                <a:ext cx="18000" cy="243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6B34D86-E964-E54D-8804-1C015C8C6783}"/>
                  </a:ext>
                </a:extLst>
              </p14:cNvPr>
              <p14:cNvContentPartPr/>
              <p14:nvPr/>
            </p14:nvContentPartPr>
            <p14:xfrm>
              <a:off x="4936577" y="751577"/>
              <a:ext cx="360" cy="36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6B34D86-E964-E54D-8804-1C015C8C678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27577" y="741577"/>
                <a:ext cx="18000" cy="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9B37AEC-626B-B84C-B81F-05729DF48B38}"/>
                  </a:ext>
                </a:extLst>
              </p14:cNvPr>
              <p14:cNvContentPartPr/>
              <p14:nvPr/>
            </p14:nvContentPartPr>
            <p14:xfrm>
              <a:off x="2712497" y="1778914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9B37AEC-626B-B84C-B81F-05729DF48B3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03497" y="176991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B936409-B483-7B47-889E-942754FBE069}"/>
                  </a:ext>
                </a:extLst>
              </p14:cNvPr>
              <p14:cNvContentPartPr/>
              <p14:nvPr/>
            </p14:nvContentPartPr>
            <p14:xfrm>
              <a:off x="3645257" y="1018234"/>
              <a:ext cx="360" cy="3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B936409-B483-7B47-889E-942754FBE0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36257" y="1009234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Picture 8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A06592CC-7CD1-42D7-8D8B-34497C84A0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40245" y="2343797"/>
            <a:ext cx="7163168" cy="316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255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6275F-C68F-4B4E-ABCB-90EF7C5C3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Git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2D6B7-728A-0145-A173-667E12A530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text, screenshot, electronics, display&#10;&#10;Description automatically generated">
            <a:extLst>
              <a:ext uri="{FF2B5EF4-FFF2-40B4-BE49-F238E27FC236}">
                <a16:creationId xmlns:a16="http://schemas.microsoft.com/office/drawing/2014/main" id="{EB1F459C-2EAF-FF45-B208-7ED0834C7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485" y="1371599"/>
            <a:ext cx="9387115" cy="528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568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/>
          <p:nvPr/>
        </p:nvSpPr>
        <p:spPr>
          <a:xfrm>
            <a:off x="838200" y="-3183126"/>
            <a:ext cx="11215853" cy="2117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endParaRPr sz="300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9" name="Google Shape;69;p4"/>
          <p:cNvSpPr txBox="1">
            <a:spLocks noGrp="1"/>
          </p:cNvSpPr>
          <p:nvPr>
            <p:ph type="title"/>
          </p:nvPr>
        </p:nvSpPr>
        <p:spPr>
          <a:xfrm>
            <a:off x="3143250" y="468225"/>
            <a:ext cx="7223100" cy="12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4800" dirty="0"/>
              <a:t>Configure Username and Email</a:t>
            </a:r>
          </a:p>
        </p:txBody>
      </p:sp>
      <p:sp>
        <p:nvSpPr>
          <p:cNvPr id="70" name="Google Shape;70;p4"/>
          <p:cNvSpPr txBox="1">
            <a:spLocks noGrp="1"/>
          </p:cNvSpPr>
          <p:nvPr>
            <p:ph type="body" idx="1"/>
          </p:nvPr>
        </p:nvSpPr>
        <p:spPr>
          <a:xfrm>
            <a:off x="651640" y="1825625"/>
            <a:ext cx="1093075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5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git config  --global  </a:t>
            </a:r>
            <a:r>
              <a:rPr lang="en-US" dirty="0" err="1"/>
              <a:t>user.name</a:t>
            </a:r>
            <a:r>
              <a:rPr lang="en-US" dirty="0"/>
              <a:t>  “</a:t>
            </a:r>
            <a:r>
              <a:rPr lang="en-US" i="1" dirty="0">
                <a:solidFill>
                  <a:srgbClr val="C00000"/>
                </a:solidFill>
              </a:rPr>
              <a:t>Your name</a:t>
            </a:r>
            <a:r>
              <a:rPr lang="en-US" dirty="0"/>
              <a:t>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git config  --global  </a:t>
            </a:r>
            <a:r>
              <a:rPr lang="en-US" dirty="0" err="1"/>
              <a:t>user.email</a:t>
            </a:r>
            <a:r>
              <a:rPr lang="en-US" dirty="0"/>
              <a:t>  “</a:t>
            </a:r>
            <a:r>
              <a:rPr lang="en-US" i="1" dirty="0">
                <a:solidFill>
                  <a:srgbClr val="C00000"/>
                </a:solidFill>
              </a:rPr>
              <a:t>Your email</a:t>
            </a:r>
            <a:r>
              <a:rPr lang="en-US" dirty="0"/>
              <a:t>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. git config  --list</a:t>
            </a:r>
          </a:p>
          <a:p>
            <a:pPr marL="114300" indent="0">
              <a:buNone/>
            </a:pPr>
            <a:r>
              <a:rPr lang="en-US" dirty="0"/>
              <a:t>to confirm your changes </a:t>
            </a:r>
            <a:r>
              <a:rPr lang="en-US" sz="2400" b="1" dirty="0">
                <a:solidFill>
                  <a:srgbClr val="FF0000"/>
                </a:solidFill>
              </a:rPr>
              <a:t>(You should see your username and email)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1" name="Google Shape;71;p4"/>
          <p:cNvSpPr txBox="1"/>
          <p:nvPr/>
        </p:nvSpPr>
        <p:spPr>
          <a:xfrm>
            <a:off x="10744200" y="64703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4"/>
          <p:cNvSpPr txBox="1"/>
          <p:nvPr/>
        </p:nvSpPr>
        <p:spPr>
          <a:xfrm>
            <a:off x="11668539" y="646043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854</TotalTime>
  <Words>254</Words>
  <Application>Microsoft Office PowerPoint</Application>
  <PresentationFormat>Widescreen</PresentationFormat>
  <Paragraphs>70</Paragraphs>
  <Slides>19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Libre Franklin Thin</vt:lpstr>
      <vt:lpstr>Georgia</vt:lpstr>
      <vt:lpstr>Arial</vt:lpstr>
      <vt:lpstr>Calibri</vt:lpstr>
      <vt:lpstr>Office Theme</vt:lpstr>
      <vt:lpstr>VADSTI 2.0  Setting The Working Environment For Mac</vt:lpstr>
      <vt:lpstr>Learning Objectives</vt:lpstr>
      <vt:lpstr>Installing Git On Mac  Click or Copy and Past The Link Below</vt:lpstr>
      <vt:lpstr>Choose Your Operating System</vt:lpstr>
      <vt:lpstr>Click on Installer from Binary Installer</vt:lpstr>
      <vt:lpstr>Click on Download</vt:lpstr>
      <vt:lpstr>From Downloads, lick On Orange Box, Click on Continue, and Install</vt:lpstr>
      <vt:lpstr>Open Git</vt:lpstr>
      <vt:lpstr>Configure Username and Email</vt:lpstr>
      <vt:lpstr>Basic Git Commands</vt:lpstr>
      <vt:lpstr>Installing Python Via Anaconda</vt:lpstr>
      <vt:lpstr>Choose your operating system</vt:lpstr>
      <vt:lpstr>Click on the orange box from the downloads </vt:lpstr>
      <vt:lpstr>Click on allow</vt:lpstr>
      <vt:lpstr>Click on continue</vt:lpstr>
      <vt:lpstr>Click on continue</vt:lpstr>
      <vt:lpstr>Click on agree and install</vt:lpstr>
      <vt:lpstr>Click on Ok and allow the installation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an Information System?</dc:title>
  <dc:creator>Jones, Anthony E</dc:creator>
  <cp:lastModifiedBy>Doumbia, Moussa</cp:lastModifiedBy>
  <cp:revision>30</cp:revision>
  <dcterms:created xsi:type="dcterms:W3CDTF">2020-05-18T22:25:04Z</dcterms:created>
  <dcterms:modified xsi:type="dcterms:W3CDTF">2022-02-23T12:40:17Z</dcterms:modified>
</cp:coreProperties>
</file>